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72" r:id="rId2"/>
    <p:sldId id="284" r:id="rId3"/>
    <p:sldId id="288" r:id="rId4"/>
    <p:sldId id="286" r:id="rId5"/>
    <p:sldId id="289" r:id="rId6"/>
    <p:sldId id="322" r:id="rId7"/>
    <p:sldId id="323" r:id="rId8"/>
    <p:sldId id="324" r:id="rId9"/>
    <p:sldId id="326" r:id="rId10"/>
    <p:sldId id="325" r:id="rId11"/>
    <p:sldId id="327" r:id="rId12"/>
    <p:sldId id="290" r:id="rId13"/>
    <p:sldId id="291" r:id="rId14"/>
    <p:sldId id="297" r:id="rId15"/>
    <p:sldId id="29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13" r:id="rId25"/>
    <p:sldId id="312" r:id="rId26"/>
    <p:sldId id="263" r:id="rId27"/>
    <p:sldId id="280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0"/>
    <a:srgbClr val="C02554"/>
    <a:srgbClr val="ABFFBB"/>
    <a:srgbClr val="F7941E"/>
    <a:srgbClr val="4EE261"/>
    <a:srgbClr val="87FF9E"/>
    <a:srgbClr val="22FF56"/>
    <a:srgbClr val="8AB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37" d="100"/>
          <a:sy n="137" d="100"/>
        </p:scale>
        <p:origin x="78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0876C5-5D6F-444B-A9DE-CEA4ABADFC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9E52E38-945A-4AC5-A02A-A8599E63DE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64388" y="4270375"/>
            <a:ext cx="1944687" cy="863600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" descr="Logo_SE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513263"/>
            <a:ext cx="1476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2378" y="1309948"/>
            <a:ext cx="4562522" cy="24746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Alleyn Book"/>
                <a:cs typeface="Alleyn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2378" y="3952874"/>
            <a:ext cx="4562522" cy="8278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i="0" kern="1200" baseline="0" dirty="0" smtClean="0">
                <a:solidFill>
                  <a:schemeClr val="accent5"/>
                </a:solidFill>
                <a:latin typeface="Alleyn Book"/>
                <a:ea typeface="ＭＳ Ｐゴシック" charset="0"/>
                <a:cs typeface="Alleyn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57203" y="2679762"/>
            <a:ext cx="3682749" cy="1728192"/>
          </a:xfrm>
        </p:spPr>
        <p:txBody>
          <a:bodyPr/>
          <a:lstStyle>
            <a:lvl1pPr marL="0" indent="0">
              <a:defRPr sz="1800" b="0" i="0">
                <a:solidFill>
                  <a:schemeClr val="bg1"/>
                </a:solidFill>
                <a:latin typeface="Alleyn Regular"/>
                <a:cs typeface="Alleyn Regular"/>
              </a:defRPr>
            </a:lvl1pPr>
            <a:lvl2pPr marL="285750" indent="-285750">
              <a:buClr>
                <a:schemeClr val="bg1"/>
              </a:buClr>
              <a:buSzPct val="90000"/>
              <a:buFont typeface="Lucida Grande"/>
              <a:buChar char="&gt;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3588" y="4114799"/>
            <a:ext cx="4570412" cy="10287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tIns="91440" rIns="1280160" bIns="91440"/>
          <a:lstStyle>
            <a:lvl1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lleyn Book"/>
                <a:ea typeface="ＭＳ Ｐゴシック" charset="0"/>
                <a:cs typeface="Alleyn Book"/>
              </a:defRPr>
            </a:lvl1pPr>
            <a:lvl2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lleyn Book"/>
                <a:ea typeface="ＭＳ Ｐゴシック" charset="0"/>
                <a:cs typeface="Alleyn Book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457203" y="843558"/>
            <a:ext cx="3682749" cy="1728192"/>
          </a:xfrm>
        </p:spPr>
        <p:txBody>
          <a:bodyPr/>
          <a:lstStyle>
            <a:lvl1pPr marL="0" indent="0">
              <a:defRPr sz="1800" b="0" i="0">
                <a:solidFill>
                  <a:schemeClr val="bg1"/>
                </a:solidFill>
                <a:latin typeface="Alleyn Regular"/>
                <a:cs typeface="Alleyn Regular"/>
              </a:defRPr>
            </a:lvl1pPr>
            <a:lvl2pPr marL="285750" indent="-285750">
              <a:buClr>
                <a:schemeClr val="bg1"/>
              </a:buClr>
              <a:buSzPct val="90000"/>
              <a:buFont typeface="Lucida Grande"/>
              <a:buChar char="&gt;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3" y="303498"/>
            <a:ext cx="3682749" cy="432048"/>
          </a:xfrm>
        </p:spPr>
        <p:txBody>
          <a:bodyPr anchor="ctr"/>
          <a:lstStyle>
            <a:lvl1pPr marL="0" indent="0">
              <a:defRPr sz="2400" b="1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0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07C79EE4-5E6B-4280-AD84-8D9A585E8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7D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342901"/>
            <a:ext cx="8493578" cy="60866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rgbClr val="FFFFFF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4"/>
          </p:nvPr>
        </p:nvSpPr>
        <p:spPr>
          <a:xfrm>
            <a:off x="320040" y="1492476"/>
            <a:ext cx="4107945" cy="2983088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705675" y="1492476"/>
            <a:ext cx="4107942" cy="2983087"/>
          </a:xfrm>
        </p:spPr>
        <p:txBody>
          <a:bodyPr/>
          <a:lstStyle>
            <a:lvl1pPr algn="ctr">
              <a:defRPr sz="1400" b="0" i="0">
                <a:solidFill>
                  <a:srgbClr val="FFFFFF"/>
                </a:solidFill>
                <a:latin typeface="Alleyn Book"/>
                <a:cs typeface="Alleyn Book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0040" y="1005577"/>
            <a:ext cx="4107945" cy="432365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05674" y="1005577"/>
            <a:ext cx="4107943" cy="432365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30F4E637-6FAF-4DAB-9915-D68CAB3E4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342901"/>
            <a:ext cx="8503920" cy="60866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2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320040" y="1491630"/>
            <a:ext cx="4107945" cy="2983934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lleyn Book"/>
                <a:cs typeface="Alleyn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4705675" y="1491630"/>
            <a:ext cx="4118284" cy="2983934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lleyn Book"/>
                <a:cs typeface="Alleyn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0040" y="1005577"/>
            <a:ext cx="4107945" cy="432365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05674" y="1005577"/>
            <a:ext cx="4118285" cy="432365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/>
            </a:lvl1pPr>
          </a:lstStyle>
          <a:p>
            <a:fld id="{9860BAF5-1220-48C6-9A4D-66511C7EC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70" y="748580"/>
            <a:ext cx="8495274" cy="9324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2400" b="1" i="0" baseline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  <a:latin typeface="SEOptimistBlack"/>
                <a:cs typeface="SEOptimistBlack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300" baseline="0">
                <a:solidFill>
                  <a:schemeClr val="bg1"/>
                </a:solidFill>
                <a:latin typeface="SEOptimistLight"/>
                <a:cs typeface="SEOptimistLight"/>
              </a:defRPr>
            </a:lvl3pPr>
            <a:lvl4pPr marL="0" inden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  <a:latin typeface="SEOptimistBlack"/>
                <a:cs typeface="SEOptimistBlack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300">
                <a:solidFill>
                  <a:schemeClr val="bg1"/>
                </a:solidFill>
                <a:latin typeface="SEOptimistLight"/>
                <a:cs typeface="SEOptimist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9722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319572" y="1890942"/>
            <a:ext cx="1284287" cy="128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1758431" y="1890942"/>
            <a:ext cx="1284287" cy="1284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3197290" y="1890942"/>
            <a:ext cx="1284287" cy="12842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636149" y="1890942"/>
            <a:ext cx="1284287" cy="12842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075008" y="1890942"/>
            <a:ext cx="1284287" cy="12842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7513866" y="1890942"/>
            <a:ext cx="1284287" cy="12842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1758581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97440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4636299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075158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514016" y="3203075"/>
            <a:ext cx="1284137" cy="70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D2ADCA45-1D37-4185-919C-5983F6333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9902" y="192024"/>
            <a:ext cx="8504058" cy="42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20040" y="843534"/>
            <a:ext cx="8503920" cy="3726080"/>
          </a:xfrm>
        </p:spPr>
        <p:txBody>
          <a:bodyPr/>
          <a:lstStyle>
            <a:lvl2pPr>
              <a:defRPr spc="0"/>
            </a:lvl2pPr>
            <a:lvl3pPr>
              <a:defRPr spc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/>
            </a:lvl1pPr>
          </a:lstStyle>
          <a:p>
            <a:fld id="{48CB7E1C-A610-4B7C-A128-1E97A121343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419872" y="519522"/>
            <a:ext cx="5400600" cy="410445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0040" y="1788663"/>
            <a:ext cx="2746646" cy="1566174"/>
          </a:xfrm>
        </p:spPr>
        <p:txBody>
          <a:bodyPr anchor="ctr"/>
          <a:lstStyle>
            <a:lvl1pPr marL="0" indent="0" algn="l">
              <a:spcBef>
                <a:spcPts val="0"/>
              </a:spcBef>
              <a:defRPr sz="2400" b="1" i="0">
                <a:solidFill>
                  <a:schemeClr val="bg2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/>
            </a:lvl1pPr>
          </a:lstStyle>
          <a:p>
            <a:fld id="{36A7DBD2-B5FE-4AED-9C8F-6F94A4073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275607"/>
            <a:ext cx="8410136" cy="1163240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38848"/>
            <a:ext cx="8410136" cy="1241822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 algn="ctr">
              <a:buFont typeface="Arial" charset="0"/>
              <a:buNone/>
              <a:defRPr sz="1800" b="0" i="0">
                <a:solidFill>
                  <a:schemeClr val="tx1"/>
                </a:solidFill>
                <a:latin typeface="Alleyn Regular"/>
                <a:cs typeface="Alleyn Regular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702BD-7FE7-4F77-83CA-3872C251C12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6" y="1275607"/>
            <a:ext cx="8410136" cy="1163240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6" y="2438848"/>
            <a:ext cx="8410136" cy="1241822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 algn="ctr">
              <a:buFont typeface="Arial" charset="0"/>
              <a:buNone/>
              <a:defRPr sz="1800" b="0" i="0">
                <a:solidFill>
                  <a:schemeClr val="accent5"/>
                </a:solidFill>
                <a:latin typeface="Alleyn Regular"/>
                <a:cs typeface="Alleyn Regular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/>
            </a:lvl1pPr>
          </a:lstStyle>
          <a:p>
            <a:fld id="{44003465-72D5-4885-894F-2A120761891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7D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37" y="342901"/>
            <a:ext cx="8493584" cy="60866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20041" y="1059582"/>
            <a:ext cx="8493582" cy="3443544"/>
          </a:xfrm>
        </p:spPr>
        <p:txBody>
          <a:bodyPr/>
          <a:lstStyle>
            <a:lvl1pPr marL="0" indent="0" algn="ctr">
              <a:spcBef>
                <a:spcPts val="0"/>
              </a:spcBef>
              <a:defRPr sz="1800" b="0" i="0">
                <a:solidFill>
                  <a:srgbClr val="000000"/>
                </a:solidFill>
                <a:latin typeface="Alleyn Regular"/>
                <a:cs typeface="Alleyn Regular"/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buFontTx/>
              <a:buNone/>
              <a:defRPr sz="1400">
                <a:solidFill>
                  <a:srgbClr val="BFBFBF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BFBFB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7F49B-D289-4BCF-B7E1-9152BFCB0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865" y="342901"/>
            <a:ext cx="8493928" cy="60866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2"/>
                </a:solidFill>
                <a:latin typeface="Alleyn Book"/>
                <a:cs typeface="Alleyn Book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059582"/>
            <a:ext cx="8483238" cy="3511153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/>
            </a:lvl1pPr>
          </a:lstStyle>
          <a:p>
            <a:fld id="{92E78529-FEAD-4881-9122-2F73B542D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0" y="-22225"/>
            <a:ext cx="4572000" cy="51657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B0B6B7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7D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320040" y="519522"/>
            <a:ext cx="3891919" cy="4104456"/>
          </a:xfrm>
        </p:spPr>
        <p:txBody>
          <a:bodyPr bIns="0" anchor="ctr"/>
          <a:lstStyle>
            <a:lvl1pPr marL="0" indent="0">
              <a:defRPr sz="2400" b="1" i="0">
                <a:latin typeface="Alleyn Book"/>
                <a:cs typeface="Alleyn Book"/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5"/>
          </p:nvPr>
        </p:nvSpPr>
        <p:spPr>
          <a:xfrm>
            <a:off x="4929687" y="519522"/>
            <a:ext cx="3894273" cy="410445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AE551706-0146-4109-BE55-A394832CA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7D2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4792663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lleyn Regular"/>
                <a:cs typeface="Alleyn Regular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3588" y="4114799"/>
            <a:ext cx="4570412" cy="10287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tIns="91440" rIns="1280160" bIns="91440"/>
          <a:lstStyle>
            <a:lvl1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lleyn Book"/>
                <a:ea typeface="ＭＳ Ｐゴシック" charset="0"/>
                <a:cs typeface="Alleyn Book"/>
              </a:defRPr>
            </a:lvl1pPr>
            <a:lvl2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lleyn Book"/>
                <a:ea typeface="ＭＳ Ｐゴシック" charset="0"/>
                <a:cs typeface="Alleyn Book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320040" y="519522"/>
            <a:ext cx="3891919" cy="4104456"/>
          </a:xfrm>
        </p:spPr>
        <p:txBody>
          <a:bodyPr anchor="ctr"/>
          <a:lstStyle>
            <a:lvl1pPr marL="0" indent="0">
              <a:spcBef>
                <a:spcPts val="0"/>
              </a:spcBef>
              <a:defRPr sz="2400" b="1" i="0">
                <a:solidFill>
                  <a:schemeClr val="bg1"/>
                </a:solidFill>
                <a:latin typeface="Alleyn Book"/>
                <a:cs typeface="Alleyn Book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8639175" y="4814888"/>
            <a:ext cx="396875" cy="1905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2059BF0B-EC6E-410B-94A1-DDDBDFD33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844550"/>
            <a:ext cx="850265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195263"/>
            <a:ext cx="8502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763" y="4814888"/>
            <a:ext cx="403225" cy="1920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FA0A4"/>
                </a:solidFill>
                <a:latin typeface="Alleyn Regular" charset="0"/>
              </a:defRPr>
            </a:lvl1pPr>
          </a:lstStyle>
          <a:p>
            <a:fld id="{0F87D011-BE4B-4F9A-A9ED-1ED511D0DF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91450" y="4792663"/>
            <a:ext cx="812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8639175" y="4830763"/>
            <a:ext cx="0" cy="17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lleyn Book"/>
          <a:ea typeface="ＭＳ Ｐゴシック" charset="0"/>
          <a:cs typeface="Alleyn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lleyn Boo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lleyn Boo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lleyn Boo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lleyn Boo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defRPr>
          <a:solidFill>
            <a:srgbClr val="009530"/>
          </a:solidFill>
          <a:latin typeface="Alleyn Regular"/>
          <a:ea typeface="ＭＳ Ｐゴシック" charset="0"/>
          <a:cs typeface="Alleyn Regular"/>
        </a:defRPr>
      </a:lvl1pPr>
      <a:lvl2pPr marL="742950" indent="-285750" algn="l" rtl="0" eaLnBrk="1" fontAlgn="base" hangingPunct="1">
        <a:spcBef>
          <a:spcPts val="400"/>
        </a:spcBef>
        <a:spcAft>
          <a:spcPct val="0"/>
        </a:spcAft>
        <a:buClr>
          <a:schemeClr val="bg2"/>
        </a:buClr>
        <a:buSzPct val="100000"/>
        <a:defRPr sz="1400">
          <a:solidFill>
            <a:srgbClr val="626469"/>
          </a:solidFill>
          <a:latin typeface="Alleyn Regular"/>
          <a:ea typeface="ＭＳ Ｐゴシック" charset="0"/>
          <a:cs typeface="Alleyn Regular"/>
        </a:defRPr>
      </a:lvl2pPr>
      <a:lvl3pPr marL="228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Lucida Grande" charset="0"/>
        <a:buChar char="&gt;"/>
        <a:defRPr sz="1400">
          <a:solidFill>
            <a:srgbClr val="626469"/>
          </a:solidFill>
          <a:latin typeface="Alleyn Book"/>
          <a:ea typeface="Geneva" charset="0"/>
          <a:cs typeface="Alleyn Book"/>
        </a:defRPr>
      </a:lvl3pPr>
      <a:lvl4pPr marL="457200" indent="-228600" algn="l" rtl="0" eaLnBrk="1" fontAlgn="base" hangingPunct="1">
        <a:spcBef>
          <a:spcPts val="400"/>
        </a:spcBef>
        <a:spcAft>
          <a:spcPct val="0"/>
        </a:spcAft>
        <a:buClr>
          <a:srgbClr val="9FA0A4"/>
        </a:buClr>
        <a:buFont typeface="Lucida Grande" charset="0"/>
        <a:buChar char="-"/>
        <a:defRPr sz="1400">
          <a:solidFill>
            <a:srgbClr val="626469"/>
          </a:solidFill>
          <a:latin typeface="Alleyn Book"/>
          <a:ea typeface="Alleyn Book" charset="0"/>
          <a:cs typeface="Alleyn Book"/>
        </a:defRPr>
      </a:lvl4pPr>
      <a:lvl5pPr marL="457200" indent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Alleyn Book" charset="0"/>
          <a:cs typeface="Alleyn Book" charset="0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2425" y="1309688"/>
            <a:ext cx="6523831" cy="24749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AccuSine PCS+ / PFV+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Presentation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2425" y="3952875"/>
            <a:ext cx="4562475" cy="8270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23 January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Jim Johnson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Offer Manager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059582"/>
            <a:ext cx="5116055" cy="3511153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CLOUD – server farms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uninterrupted service (makes your customers happy)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 server uptime on any power supply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utility power factor penalties – insures acceptable leading power factor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communications: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(RTU &amp; TCP) 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power source performance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electrical system utilization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standards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42901"/>
            <a:ext cx="2119223" cy="39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5940152" y="1275606"/>
            <a:ext cx="1368152" cy="64807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120A IP54/N12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059582"/>
            <a:ext cx="4251959" cy="3511153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Energy – PV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uptime – provides voltage stability that optimizes ability to supply power to utility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Prevents voltage backflow – prevents damage to PV inverters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automated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TCP/IP of RTU – full 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Green (ROHs compliant)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42901"/>
            <a:ext cx="1440160" cy="41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6948264" y="699542"/>
            <a:ext cx="1512168" cy="100811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120A IP20/N1 wall mount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088" y="342900"/>
            <a:ext cx="8494712" cy="608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Channels to Market – AccuSine+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875054-0190-4415-AF58-815859E6201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14387"/>
            <a:ext cx="6551272" cy="38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088" y="342900"/>
            <a:ext cx="8494712" cy="608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Structure – AccuSine+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875054-0190-4415-AF58-815859E6201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2475" y="666751"/>
            <a:ext cx="2598249" cy="4338638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269552" y="3406775"/>
            <a:ext cx="1654376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4419600" y="2677340"/>
            <a:ext cx="2403474" cy="92747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04653" y="2477988"/>
            <a:ext cx="14557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Inductor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21660" y="3297040"/>
            <a:ext cx="159184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EMC Filter </a:t>
            </a:r>
            <a:r>
              <a:rPr lang="en-US" sz="1400" b="1" dirty="0" err="1">
                <a:solidFill>
                  <a:schemeClr val="folHlink"/>
                </a:solidFill>
                <a:cs typeface="Arial" panose="020B0604020202020204" pitchFamily="34" charset="0"/>
              </a:rPr>
              <a:t>Ass’y</a:t>
            </a:r>
            <a:endParaRPr lang="en-US" sz="1400" b="1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273299" y="2501900"/>
            <a:ext cx="202247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74409" y="2324100"/>
            <a:ext cx="104362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Bus </a:t>
            </a:r>
            <a:r>
              <a:rPr lang="en-US" sz="1400" b="1" dirty="0" err="1">
                <a:solidFill>
                  <a:schemeClr val="folHlink"/>
                </a:solidFill>
                <a:cs typeface="Arial" panose="020B0604020202020204" pitchFamily="34" charset="0"/>
              </a:rPr>
              <a:t>Ass’y</a:t>
            </a:r>
            <a:endParaRPr lang="en-US" sz="1400" b="1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4419599" y="3489325"/>
            <a:ext cx="1882775" cy="8096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38900" y="3297041"/>
            <a:ext cx="259715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Control &amp; Power BD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4454525" y="1625600"/>
            <a:ext cx="2556724" cy="13636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011249" y="1541463"/>
            <a:ext cx="61266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IGBT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4494212" y="4298950"/>
            <a:ext cx="1944688" cy="4127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060116" y="4074437"/>
            <a:ext cx="2200275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Air Movers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517583" y="1052513"/>
            <a:ext cx="80182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HMI</a:t>
            </a:r>
          </a:p>
          <a:p>
            <a:pPr algn="ctr"/>
            <a:r>
              <a:rPr lang="en-US" sz="1400" dirty="0" err="1">
                <a:solidFill>
                  <a:schemeClr val="folHlink"/>
                </a:solidFill>
                <a:cs typeface="Arial" panose="020B0604020202020204" pitchFamily="34" charset="0"/>
              </a:rPr>
              <a:t>Magelis</a:t>
            </a:r>
            <a:endParaRPr lang="en-US" sz="1400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5270500" y="950913"/>
            <a:ext cx="1108075" cy="102235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804653" y="529293"/>
            <a:ext cx="140775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folHlink"/>
                </a:solidFill>
                <a:cs typeface="Arial" panose="020B0604020202020204" pitchFamily="34" charset="0"/>
              </a:rPr>
              <a:t>IP00 (Chassis)</a:t>
            </a:r>
          </a:p>
          <a:p>
            <a:pPr algn="ctr"/>
            <a:endParaRPr lang="en-US" sz="1400" b="1" dirty="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1977280" y="4228326"/>
            <a:ext cx="1658616" cy="181749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015157" y="4228326"/>
            <a:ext cx="91082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folHlink"/>
                </a:solidFill>
                <a:cs typeface="Arial" panose="020B0604020202020204" pitchFamily="34" charset="0"/>
              </a:rPr>
              <a:t>Contactor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823" y="954150"/>
            <a:ext cx="1082818" cy="107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1141141" y="1334433"/>
            <a:ext cx="381000" cy="2413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666751"/>
            <a:ext cx="2598249" cy="433863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088" y="342900"/>
            <a:ext cx="8494712" cy="608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Structure – AccuSine+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491630"/>
            <a:ext cx="2202364" cy="285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 bwMode="auto">
          <a:xfrm>
            <a:off x="5766252" y="2931790"/>
            <a:ext cx="1470044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ounded Rectangle 29"/>
          <p:cNvSpPr/>
          <p:nvPr/>
        </p:nvSpPr>
        <p:spPr bwMode="auto">
          <a:xfrm>
            <a:off x="539552" y="1635646"/>
            <a:ext cx="3024336" cy="280831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Customer Connections</a:t>
            </a:r>
          </a:p>
          <a:p>
            <a:r>
              <a:rPr lang="en-US" dirty="0" err="1">
                <a:solidFill>
                  <a:schemeClr val="tx1"/>
                </a:solidFill>
                <a:ea typeface="ＭＳ Ｐゴシック" charset="0"/>
                <a:cs typeface="Arial" panose="020B0604020202020204" pitchFamily="34" charset="0"/>
              </a:rPr>
              <a:t>Modbus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Arial" panose="020B0604020202020204" pitchFamily="34" charset="0"/>
              </a:rPr>
              <a:t> RTU Port*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Parallel COM Ports*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I/O dry terminals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>
                <a:solidFill>
                  <a:srgbClr val="0070C0"/>
                </a:solidFill>
                <a:ea typeface="ＭＳ Ｐゴシック" charset="0"/>
                <a:cs typeface="Arial" panose="020B0604020202020204" pitchFamily="34" charset="0"/>
              </a:rPr>
              <a:t>CT</a:t>
            </a:r>
            <a:r>
              <a:rPr lang="en-US" dirty="0">
                <a:solidFill>
                  <a:srgbClr val="0070C0"/>
                </a:solidFill>
                <a:ea typeface="ＭＳ Ｐゴシック" charset="0"/>
                <a:cs typeface="Arial" panose="020B0604020202020204" pitchFamily="34" charset="0"/>
              </a:rPr>
              <a:t> connections</a:t>
            </a:r>
          </a:p>
          <a:p>
            <a:r>
              <a:rPr lang="en-US" dirty="0" err="1">
                <a:solidFill>
                  <a:srgbClr val="C02554"/>
                </a:solidFill>
                <a:ea typeface="ＭＳ Ｐゴシック" charset="0"/>
                <a:cs typeface="Arial" panose="020B0604020202020204" pitchFamily="34" charset="0"/>
              </a:rPr>
              <a:t>Modbus</a:t>
            </a:r>
            <a:r>
              <a:rPr lang="en-US" dirty="0">
                <a:solidFill>
                  <a:srgbClr val="C02554"/>
                </a:solidFill>
                <a:ea typeface="ＭＳ Ｐゴシック" charset="0"/>
                <a:cs typeface="Arial" panose="020B0604020202020204" pitchFamily="34" charset="0"/>
              </a:rPr>
              <a:t> TCP/IP Port*</a:t>
            </a:r>
          </a:p>
          <a:p>
            <a:endParaRPr lang="en-US" dirty="0">
              <a:solidFill>
                <a:srgbClr val="C02554"/>
              </a:solidFill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9530"/>
                </a:solidFill>
                <a:ea typeface="ＭＳ Ｐゴシック" charset="0"/>
                <a:cs typeface="Arial" panose="020B0604020202020204" pitchFamily="34" charset="0"/>
              </a:rPr>
              <a:t>*Ports are RJ45 type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555776" y="2787774"/>
            <a:ext cx="172819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843808" y="2499742"/>
            <a:ext cx="1944216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843808" y="2499742"/>
            <a:ext cx="180020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987824" y="2283718"/>
            <a:ext cx="2016224" cy="1008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555776" y="3075806"/>
            <a:ext cx="1728192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987824" y="3327834"/>
            <a:ext cx="2376264" cy="3960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2554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19865" y="90873"/>
            <a:ext cx="8493928" cy="60866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AccuSine+ Size Comparison to AccuSine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07906"/>
              </p:ext>
            </p:extLst>
          </p:nvPr>
        </p:nvGraphicFramePr>
        <p:xfrm>
          <a:off x="755576" y="555526"/>
          <a:ext cx="7704857" cy="3920672"/>
        </p:xfrm>
        <a:graphic>
          <a:graphicData uri="http://schemas.openxmlformats.org/drawingml/2006/table">
            <a:tbl>
              <a:tblPr/>
              <a:tblGrid>
                <a:gridCol w="24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803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IP00 (chassis) Size Comparison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 Print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 Print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191007.7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301361.2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330915.4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is kmm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 Print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(wall mount)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(Floor standing)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 Print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45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226329.6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407665.8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342900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9512" y="950913"/>
            <a:ext cx="4536504" cy="397656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anose="020B0604020202020204" pitchFamily="34" charset="0"/>
              </a:rPr>
              <a:t>AccuSine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cs typeface="Arial" panose="020B0604020202020204" pitchFamily="34" charset="0"/>
              </a:rPr>
              <a:t>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  <a:t>50A, 100A, 300A @ 208-480 VAC</a:t>
            </a:r>
            <a:b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  <a:t>39A, 78A, 235A @ 500-600 VAC</a:t>
            </a:r>
            <a:b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  <a:t>33A, 67A, 200A @ 600-690 VAC</a:t>
            </a:r>
            <a:endParaRPr lang="en-US" sz="160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0070C0"/>
                </a:solidFill>
                <a:cs typeface="Arial" panose="020B0604020202020204" pitchFamily="34" charset="0"/>
              </a:rPr>
              <a:t>cULus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 – all but 690VAC models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CE certified – specific models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3"/>
                </a:solidFill>
                <a:cs typeface="Arial" panose="020B0604020202020204" pitchFamily="34" charset="0"/>
              </a:rPr>
              <a:t>Enclosures: IP00, IP30, &amp; IP54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3"/>
                </a:solidFill>
                <a:cs typeface="Arial" panose="020B0604020202020204" pitchFamily="34" charset="0"/>
              </a:rPr>
              <a:t>	   UL type – Chassis, 1, 12</a:t>
            </a:r>
            <a:endParaRPr lang="en-US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904677"/>
            <a:ext cx="4320034" cy="39713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60A, 120A, 200A, 300A @ 380-480 VAC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47A, 94A, 157A, 235A @ 480-600 VAC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40A, 80A, 133A , 200A @ 600-690 VAC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cULus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all (not 690 VAC models)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Certified  -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models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Enclosures: IP00 (CH) &amp; IP20 (Type 1) – wall mount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IP31, IP54;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type 2 &amp;12 – Floor Standing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342900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9512" y="971451"/>
            <a:ext cx="4536504" cy="397656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anose="020B0604020202020204" pitchFamily="34" charset="0"/>
              </a:rPr>
              <a:t>AccuSine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cs typeface="Arial" panose="020B0604020202020204" pitchFamily="34" charset="0"/>
              </a:rPr>
              <a:t>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Ambient Conditions:</a:t>
            </a:r>
          </a:p>
          <a:p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Temperature: All assemblies 0</a:t>
            </a:r>
            <a:r>
              <a:rPr lang="en-US" sz="1600" baseline="30000" dirty="0">
                <a:solidFill>
                  <a:srgbClr val="0070C0"/>
                </a:solidFill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–40</a:t>
            </a:r>
            <a:r>
              <a:rPr lang="en-US" sz="1600" baseline="30000" dirty="0">
                <a:solidFill>
                  <a:srgbClr val="0070C0"/>
                </a:solidFill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C, derate to 50</a:t>
            </a:r>
            <a:r>
              <a:rPr lang="en-US" sz="1600" baseline="30000" dirty="0">
                <a:solidFill>
                  <a:srgbClr val="0070C0"/>
                </a:solidFill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C @ 2% per °C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anose="020B0604020202020204" pitchFamily="34" charset="0"/>
              </a:rPr>
              <a:t>Altitude: to 1000 m; derate 1% per 100 m above</a:t>
            </a:r>
          </a:p>
          <a:p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Humidity to 95% Non-condensing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1028825"/>
            <a:ext cx="4427984" cy="3976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Conditions: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IP00/20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60A to 120A; to 40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for 200/300A, derate to 50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@ 2% per 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IP31/54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40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derate to 50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@ 2% per </a:t>
            </a:r>
            <a:r>
              <a:rPr lang="en-US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Altitude: to 1000 m; derate 1% per 100 m above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95% non-condensing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PCBA – conformal coated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shut down when inlet air hits 51°C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9865" y="699542"/>
            <a:ext cx="4252135" cy="41153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Contamination Class - Operating: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Chemical Class 3C2*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Mechanical Class 3S2**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Storage: Chemical 3C3/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Mech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3S3 (in original shipping crate)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*Locations with normal levels of contaminants experienced in urban areas with industrial activities scattered over the whole area or with heavy traffic. </a:t>
            </a:r>
            <a:endParaRPr 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60032" y="699542"/>
            <a:ext cx="4176018" cy="4115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 Class - Operating: 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Class 3C2*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Class 3S2**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Storage: Chemical 3C3/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3S3 (in original shipping crate)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**Locations without special precautions to minimize the presence of sand or dust, but not situated in proximity to sand or dust sources.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9865" y="746026"/>
            <a:ext cx="3964103" cy="425936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Current transformers: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Primary - 250 to 10,000 amps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Secondary – 5 amps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Accuracy Class – Type1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Frequency response – 400 Hz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Volt-Ampere rating – 5 VA minimum (parallel unit adds 2.5 VA per AccuSine unit + cable resistance)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Cannot be grounded outside AccuSine – cannot share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Quantity required: 2 for 3-wire; 3 for 4-W</a:t>
            </a:r>
            <a:endParaRPr 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746026"/>
            <a:ext cx="4464050" cy="4259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transformers: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– ANY amps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– 1 or 5 amps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Class – Type1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response - 50/60 Hz or 400 Hz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Volt-Ampere rating – 15 m</a:t>
            </a:r>
            <a:r>
              <a:rPr lang="el-G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(paralleling adds 0.375 VA (5A) / 0.015 VA (1A) per AccuSine PCS+ unit + cable resistance)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grounded external to AccuSine+ – can be shared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required: 2 or 3, 3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req’d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1Ø loads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675" y="192088"/>
            <a:ext cx="8502650" cy="422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E17D48-2E4B-46A5-AFDB-9BFF93023A0A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20675" y="842963"/>
            <a:ext cx="8502650" cy="37258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Offer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solution/Architecture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 / Feature Review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Dashboard – Forecast and Launch Budget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9513" y="699542"/>
            <a:ext cx="4104456" cy="41153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Logic: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Analog with digital overlay - DSL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- 2 cycle to inject correction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Reactive current response – 2 cycle to full response (PF or mains balancing)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Open loop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Control Response – 100 µSec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88024" y="760660"/>
            <a:ext cx="4248026" cy="4115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Logic: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– FFT - 2 cycles to inject correction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current response – 1/4 cycle to full response  (PF or mains balancing)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loop – new installations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– for retrofits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Response – 25 µSec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9865" y="699542"/>
            <a:ext cx="3964103" cy="41153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PCS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Paralleling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Load Share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Independent control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  Must run mains CT to all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  AccuSine units CTs to all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No make up capacity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To 99 units of any size possible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88024" y="699542"/>
            <a:ext cx="4248026" cy="4115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Paralleling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Share or Lead-Lag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CAN+ communications bus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Master-Slave/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MultiMaster-MultiSlave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Any unit displays data for all units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programs/controls system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make up capacity (w/proprietary CAN+ Bus)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operate same as PCS for retrofits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51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– limit to10 units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Specification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7504" y="627534"/>
            <a:ext cx="4320479" cy="437785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PCS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Modes of Operation/Performance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Harmonic spectrum: 2</a:t>
            </a:r>
            <a:r>
              <a:rPr lang="en-US" sz="1400" baseline="30000" dirty="0">
                <a:solidFill>
                  <a:schemeClr val="tx1"/>
                </a:solidFill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to 50</a:t>
            </a:r>
            <a:r>
              <a:rPr lang="en-US" sz="1400" baseline="30000" dirty="0">
                <a:solidFill>
                  <a:schemeClr val="tx1"/>
                </a:solidFill>
                <a:cs typeface="Arial" panose="020B0604020202020204" pitchFamily="34" charset="0"/>
              </a:rPr>
              <a:t>th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(independently adjustable)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Harmonic THD: 5% TDD (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THDi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at full load of system)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No neutral cancellation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Reactive (leading or lagging to unity PF)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Mains current balancing (negative sequence)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Partition of harmonic and reactive injection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788024" y="627534"/>
            <a:ext cx="4248026" cy="4377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PCS+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of Operation/Performance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 spectrum: 2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51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(independently adjustable)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 THD: Closed Loop: &lt;3% THD(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max 20:1 THD(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reduction with load harmonic current is above 50% of AccuSine PCS rating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Loop: &lt;5% TDD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point %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THDv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point %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THDi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neutral cancellation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(leading or lagging to unity PF)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current balancing (negative sequence)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of harmonic and reactive injection (negative sequence is reactive current)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0675" y="1142480"/>
            <a:ext cx="4320479" cy="3456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PFV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Logic: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Analog or analog with digital overlay (1.25 cycles to complete injection)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Reactive current response – 2 cycle (PF or mains balancing)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Negative Sequence – mains current balancing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Open loop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788024" y="1142480"/>
            <a:ext cx="4248026" cy="36724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PFV+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Logic: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– Instantaneous PQ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(&lt;1/4 cycle to complete injection)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current response – 1/4 cycle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Sequence – mains current balancing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loop – new installations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– for retrofits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179511"/>
            <a:ext cx="8493125" cy="6080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Specification/Feature Review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0675" y="1048692"/>
            <a:ext cx="4320479" cy="33232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cs typeface="Arial" panose="020B0604020202020204" pitchFamily="34" charset="0"/>
              </a:rPr>
              <a:t>AccuSine PFV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Modes of Operation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No harmonic correction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Reactive (leading or lagging to unity PF) – attain set point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Mains current balancing (negative sequence)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Flicker with analog logic yields 1.25 cycle to inject full correction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1154" y="987574"/>
            <a:ext cx="4248026" cy="33843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AccuSine PFV+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of Operation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harmonic correction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(leading or lagging to unity PF) – attain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setpoint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current balancing (negative sequence)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Volt-VAR support – inject VARS to raise or lower mains voltage (+/- 20% typical delta VAC)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Flicker mode – Instant P-Q + closed loop with feed forward logic yields &lt;1/4 cycle for injection to full correction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036" y="342901"/>
            <a:ext cx="8823962" cy="60866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Integrators and MCC 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0040" y="987574"/>
            <a:ext cx="8823960" cy="3672408"/>
          </a:xfrm>
        </p:spPr>
        <p:txBody>
          <a:bodyPr/>
          <a:lstStyle/>
          <a:p>
            <a:pPr algn="l"/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rating  	H x W x D			Heat losses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60Amp 		1300(51.2) x421 (16.6) x349 (13.7)	1300 w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120Amp		1400 55.1) x421 (16.6) x384 (15)	2900 w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200Amp		1323 (52.1) x575 (22.6) x435 (17.1)	4900 w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300Amp		1560 (61.4) x575 (22.6) x435 (17.1)	7200 w</a:t>
            </a:r>
          </a:p>
          <a:p>
            <a:pPr algn="l"/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air channel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High heat (back) – no need for auxiliary fans if plenum open area maintained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Control  plenum – all PCBA conformal coated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Could make NM12 package – no filtering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req’d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high heat plenum</a:t>
            </a:r>
          </a:p>
          <a:p>
            <a:pPr algn="l"/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HMI – large 144 mm - mounting (18mm PB + pin to prevent rotation)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9175" y="4814888"/>
            <a:ext cx="412312" cy="190500"/>
          </a:xfrm>
        </p:spPr>
        <p:txBody>
          <a:bodyPr/>
          <a:lstStyle/>
          <a:p>
            <a:fld id="{BE67F49B-D289-4BCF-B7E1-9152BFCB003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675" y="519113"/>
            <a:ext cx="3890963" cy="4105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Process + PWP Plan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95238A-019C-4D36-9F6F-67DE1DE873A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4744902" y="267494"/>
            <a:ext cx="4291148" cy="454739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Label Languages on unit – English, Spanish, French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Countries to translate to local language (English literature by 10/2015; Manuals by 10/2015)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Countries to purchase units for launch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PWP – AccuSine PCS/PFV withdrawal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parts for up to 8 years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Offer substitution with new product within 4 years of EOC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DIM units to be substituted as soon as possible (last shipped Oct 2008)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EOC MARCH 2016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675" y="342900"/>
            <a:ext cx="8493125" cy="608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attention!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97F93-E0B0-4CD3-9614-76B691300513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31800" y="1773238"/>
            <a:ext cx="8280400" cy="151859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662" y="77788"/>
            <a:ext cx="1819513" cy="45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A93154-27F0-48D4-8FA6-324E09E2BB4C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699542"/>
            <a:ext cx="5688632" cy="4305846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AccuSine PCS+/AccuSine PFV+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60, 120, 200, and 300 amp models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IP00 for mounting in other’s enclosures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System integrators, MCC, switchgear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IP00 style with EMC compliance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 phase, 3 or 4 wire, 380-480VAC 50/60Hz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Standard enclosure types: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IP20 &amp; UL Type 1 Wall mount  (all sizes)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UL type 2**, IP31, UL Type 12, IP54 Floor standing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Packaging of 600/690VAC, UL Type 2** &amp;12, IP31 and IP54 floor standing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HMI (STU type) – 145 mm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Coordination – Model 6 MCC,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Okken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BlockSet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(all sizes &amp; voltages)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 UL Type 2 is rated for drip proof protection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1800" y="77788"/>
            <a:ext cx="8280400" cy="1150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Arial" panose="020B0604020202020204" pitchFamily="34" charset="0"/>
              </a:rPr>
              <a:t>Offer Scope</a:t>
            </a:r>
          </a:p>
        </p:txBody>
      </p:sp>
      <p:sp>
        <p:nvSpPr>
          <p:cNvPr id="9" name="TextBox 8"/>
          <p:cNvSpPr txBox="1"/>
          <p:nvPr/>
        </p:nvSpPr>
        <p:spPr>
          <a:xfrm rot="20421903">
            <a:off x="6969090" y="51487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300 Amp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95486"/>
            <a:ext cx="3998788" cy="51472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Offer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B9F1-621E-4929-B222-05DC208B363C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356100" y="139701"/>
            <a:ext cx="1514475" cy="76835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Basic frame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IP00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480V PCS+/PFV+</a:t>
            </a:r>
            <a:endParaRPr lang="en-GB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81500" y="3522663"/>
            <a:ext cx="1524000" cy="5937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IP31/N2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Enclosure</a:t>
            </a:r>
            <a:endParaRPr lang="en-GB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35175" y="1592263"/>
            <a:ext cx="392113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+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45250" y="1866901"/>
            <a:ext cx="392113" cy="5191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fr-FR" sz="2800">
                <a:cs typeface="Arial" panose="020B0604020202020204" pitchFamily="34" charset="0"/>
              </a:rPr>
              <a:t>+</a:t>
            </a:r>
            <a:endParaRPr lang="en-GB" sz="2800">
              <a:cs typeface="Arial" panose="020B0604020202020204" pitchFamily="34" charset="0"/>
            </a:endParaRPr>
          </a:p>
        </p:txBody>
      </p: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 rot="16200000" flipH="1">
            <a:off x="5404644" y="638970"/>
            <a:ext cx="946150" cy="1528762"/>
          </a:xfrm>
          <a:prstGeom prst="bentConnector3">
            <a:avLst>
              <a:gd name="adj1" fmla="val 49329"/>
            </a:avLst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539037" y="3560763"/>
            <a:ext cx="1439863" cy="5048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IP54/N12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Enclosure</a:t>
            </a:r>
            <a:endParaRPr lang="en-GB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AutoShape 13"/>
          <p:cNvCxnSpPr>
            <a:cxnSpLocks noChangeShapeType="1"/>
            <a:stCxn id="11" idx="1"/>
            <a:endCxn id="9" idx="0"/>
          </p:cNvCxnSpPr>
          <p:nvPr/>
        </p:nvCxnSpPr>
        <p:spPr bwMode="auto">
          <a:xfrm rot="10800000" flipV="1">
            <a:off x="5143500" y="2126457"/>
            <a:ext cx="1301750" cy="1396206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cxnSp>
        <p:nvCxnSpPr>
          <p:cNvPr id="15" name="AutoShape 14"/>
          <p:cNvCxnSpPr>
            <a:cxnSpLocks noChangeShapeType="1"/>
            <a:stCxn id="11" idx="3"/>
            <a:endCxn id="13" idx="0"/>
          </p:cNvCxnSpPr>
          <p:nvPr/>
        </p:nvCxnSpPr>
        <p:spPr bwMode="auto">
          <a:xfrm>
            <a:off x="6837363" y="2126457"/>
            <a:ext cx="1421606" cy="1434306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grpSp>
        <p:nvGrpSpPr>
          <p:cNvPr id="16" name="Group 15"/>
          <p:cNvGrpSpPr/>
          <p:nvPr/>
        </p:nvGrpSpPr>
        <p:grpSpPr>
          <a:xfrm>
            <a:off x="400050" y="2379663"/>
            <a:ext cx="3756870" cy="1754188"/>
            <a:chOff x="755650" y="2781300"/>
            <a:chExt cx="3240088" cy="1512888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620838" y="2781300"/>
              <a:ext cx="1439862" cy="50482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fr-FR" sz="1400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Autotransformer</a:t>
              </a:r>
              <a:endParaRPr lang="en-GB" sz="1400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" name="AutoShape 9"/>
            <p:cNvCxnSpPr>
              <a:cxnSpLocks noChangeShapeType="1"/>
              <a:stCxn id="17" idx="2"/>
              <a:endCxn id="20" idx="0"/>
            </p:cNvCxnSpPr>
            <p:nvPr/>
          </p:nvCxnSpPr>
          <p:spPr bwMode="auto">
            <a:xfrm rot="5400000">
              <a:off x="1670050" y="3105150"/>
              <a:ext cx="477838" cy="865188"/>
            </a:xfrm>
            <a:prstGeom prst="bentConnector3">
              <a:avLst>
                <a:gd name="adj1" fmla="val 49833"/>
              </a:avLst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</p:spPr>
        </p:cxnSp>
        <p:cxnSp>
          <p:nvCxnSpPr>
            <p:cNvPr id="19" name="AutoShape 10"/>
            <p:cNvCxnSpPr>
              <a:cxnSpLocks noChangeShapeType="1"/>
              <a:stCxn id="17" idx="2"/>
              <a:endCxn id="21" idx="0"/>
            </p:cNvCxnSpPr>
            <p:nvPr/>
          </p:nvCxnSpPr>
          <p:spPr bwMode="auto">
            <a:xfrm rot="16200000" flipH="1">
              <a:off x="2570163" y="3070225"/>
              <a:ext cx="477838" cy="935037"/>
            </a:xfrm>
            <a:prstGeom prst="bentConnector3">
              <a:avLst>
                <a:gd name="adj1" fmla="val 49833"/>
              </a:avLst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triangle" w="med" len="lg"/>
            </a:ln>
          </p:spPr>
        </p:cxn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755650" y="3789363"/>
              <a:ext cx="1439863" cy="50482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IP31/N2</a:t>
              </a:r>
            </a:p>
            <a:p>
              <a:pPr algn="ctr"/>
              <a:r>
                <a:rPr lang="fr-FR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Enclosure</a:t>
              </a:r>
              <a:endParaRPr lang="en-GB" sz="1400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2555875" y="3789363"/>
              <a:ext cx="1439863" cy="50482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fr-FR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IP54/N12</a:t>
              </a:r>
            </a:p>
            <a:p>
              <a:pPr algn="ctr"/>
              <a:r>
                <a:rPr lang="fr-FR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Enclosure</a:t>
              </a:r>
              <a:endParaRPr lang="en-GB" sz="1400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884629" y="1889756"/>
            <a:ext cx="840295" cy="46166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500-600V</a:t>
            </a:r>
          </a:p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600-690V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003925" y="427038"/>
            <a:ext cx="1614545" cy="276999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60,120,200,300 Amp</a:t>
            </a:r>
          </a:p>
        </p:txBody>
      </p:sp>
      <p:cxnSp>
        <p:nvCxnSpPr>
          <p:cNvPr id="24" name="AutoShape 14"/>
          <p:cNvCxnSpPr>
            <a:cxnSpLocks noChangeShapeType="1"/>
            <a:stCxn id="11" idx="2"/>
            <a:endCxn id="25" idx="0"/>
          </p:cNvCxnSpPr>
          <p:nvPr/>
        </p:nvCxnSpPr>
        <p:spPr bwMode="auto">
          <a:xfrm rot="16200000" flipH="1">
            <a:off x="6117828" y="2909491"/>
            <a:ext cx="1149350" cy="10239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sp>
        <p:nvSpPr>
          <p:cNvPr id="25" name="Rounded Rectangle 24"/>
          <p:cNvSpPr/>
          <p:nvPr/>
        </p:nvSpPr>
        <p:spPr bwMode="auto">
          <a:xfrm>
            <a:off x="6032500" y="3535363"/>
            <a:ext cx="1422400" cy="5842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Add Wall Mount  KIT =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&gt;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IP20/N1</a:t>
            </a:r>
          </a:p>
        </p:txBody>
      </p:sp>
      <p:cxnSp>
        <p:nvCxnSpPr>
          <p:cNvPr id="26" name="AutoShape 11"/>
          <p:cNvCxnSpPr>
            <a:cxnSpLocks noChangeShapeType="1"/>
            <a:endCxn id="10" idx="0"/>
          </p:cNvCxnSpPr>
          <p:nvPr/>
        </p:nvCxnSpPr>
        <p:spPr bwMode="auto">
          <a:xfrm rot="10800000" flipV="1">
            <a:off x="2231232" y="1389061"/>
            <a:ext cx="2912268" cy="203202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cxnSp>
        <p:nvCxnSpPr>
          <p:cNvPr id="27" name="Straight Arrow Connector 26"/>
          <p:cNvCxnSpPr>
            <a:stCxn id="10" idx="2"/>
            <a:endCxn id="17" idx="0"/>
          </p:cNvCxnSpPr>
          <p:nvPr/>
        </p:nvCxnSpPr>
        <p:spPr bwMode="auto">
          <a:xfrm>
            <a:off x="2231232" y="2111376"/>
            <a:ext cx="6758" cy="268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 rot="5400000">
            <a:off x="3181350" y="2474913"/>
            <a:ext cx="3022600" cy="850900"/>
          </a:xfrm>
          <a:prstGeom prst="bentConnector3">
            <a:avLst>
              <a:gd name="adj1" fmla="val 420"/>
            </a:avLst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530600" y="4411663"/>
            <a:ext cx="1524000" cy="5937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Model 6    </a:t>
            </a:r>
            <a:r>
              <a:rPr lang="fr-FR" sz="1400" dirty="0" err="1">
                <a:solidFill>
                  <a:srgbClr val="0070C0"/>
                </a:solidFill>
                <a:cs typeface="Arial" panose="020B0604020202020204" pitchFamily="34" charset="0"/>
              </a:rPr>
              <a:t>Okken</a:t>
            </a:r>
            <a:r>
              <a:rPr lang="fr-FR" sz="1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400" dirty="0" err="1">
                <a:solidFill>
                  <a:srgbClr val="0070C0"/>
                </a:solidFill>
                <a:cs typeface="Arial" panose="020B0604020202020204" pitchFamily="34" charset="0"/>
              </a:rPr>
              <a:t>Blokset</a:t>
            </a:r>
            <a:endParaRPr lang="en-GB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30" name="AutoShape 11"/>
          <p:cNvCxnSpPr>
            <a:cxnSpLocks noChangeShapeType="1"/>
            <a:endCxn id="29" idx="1"/>
          </p:cNvCxnSpPr>
          <p:nvPr/>
        </p:nvCxnSpPr>
        <p:spPr bwMode="auto">
          <a:xfrm rot="16200000" flipH="1">
            <a:off x="2150269" y="3328194"/>
            <a:ext cx="1465263" cy="1295400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 type="none" w="sm" len="sm"/>
            <a:tailEnd type="triangle" w="med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95486"/>
            <a:ext cx="3998788" cy="51472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Offer Scope - Markets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15913" y="2166938"/>
            <a:ext cx="165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panose="020B0604020202020204" pitchFamily="34" charset="0"/>
              </a:rPr>
              <a:t>Primary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cs typeface="Arial" panose="020B0604020202020204" pitchFamily="34" charset="0"/>
              </a:rPr>
              <a:t>Targets</a:t>
            </a:r>
          </a:p>
        </p:txBody>
      </p:sp>
      <p:sp>
        <p:nvSpPr>
          <p:cNvPr id="32" name="AutoShape 4"/>
          <p:cNvSpPr>
            <a:spLocks/>
          </p:cNvSpPr>
          <p:nvPr/>
        </p:nvSpPr>
        <p:spPr bwMode="auto">
          <a:xfrm>
            <a:off x="2049463" y="961033"/>
            <a:ext cx="615950" cy="3517305"/>
          </a:xfrm>
          <a:prstGeom prst="leftBrace">
            <a:avLst>
              <a:gd name="adj1" fmla="val 7036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639051" y="2908300"/>
            <a:ext cx="123825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Data Centers &amp; Networks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722688" y="1036638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Industry</a:t>
            </a:r>
          </a:p>
        </p:txBody>
      </p:sp>
      <p:pic>
        <p:nvPicPr>
          <p:cNvPr id="35" name="Picture 7" descr="SE_pictogram_data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895475"/>
            <a:ext cx="1241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SE_pictogram_Indu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710208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SE_pictogram_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6" y="2255838"/>
            <a:ext cx="720104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SE_pictogram_Waste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788" y="2255838"/>
            <a:ext cx="939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SE_pictogram_Oil_and_G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176" y="2166938"/>
            <a:ext cx="758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740360" y="3028712"/>
            <a:ext cx="2259932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Water             Wastewater</a:t>
            </a:r>
            <a:endParaRPr lang="en-US" sz="1600" dirty="0">
              <a:solidFill>
                <a:srgbClr val="00953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191126" y="3126720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Oil and Gas</a:t>
            </a:r>
          </a:p>
        </p:txBody>
      </p:sp>
      <p:pic>
        <p:nvPicPr>
          <p:cNvPr id="42" name="Picture 14" descr="SE_pictogram_M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6" y="3617913"/>
            <a:ext cx="10985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549526" y="4478337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MMM</a:t>
            </a:r>
          </a:p>
        </p:txBody>
      </p:sp>
      <p:pic>
        <p:nvPicPr>
          <p:cNvPr id="44" name="Picture 16" descr="SE_pictogram_Windfa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1813" y="3535362"/>
            <a:ext cx="701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3990976" y="4521527"/>
            <a:ext cx="13208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Renewable Energy</a:t>
            </a:r>
          </a:p>
        </p:txBody>
      </p:sp>
      <p:pic>
        <p:nvPicPr>
          <p:cNvPr id="46" name="Picture 18" descr="SE_pictogram_HVA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6076" y="3681412"/>
            <a:ext cx="7969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191126" y="4521527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HVAC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3810001" y="1716683"/>
            <a:ext cx="132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9530"/>
                </a:solidFill>
                <a:cs typeface="Arial" panose="020B0604020202020204" pitchFamily="34" charset="0"/>
              </a:rPr>
              <a:t>Industry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Water-Wastewater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Consulting Engineer 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solution for many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specified level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THDv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effective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 saving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supplied in MCC/Switchgear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Insures performance on backup generator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efficiency (reduced losses)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Lead-lag or load share operation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automated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TCP/IP or RTU – full 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Green (ROHs compliant)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portal – with or without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2901"/>
            <a:ext cx="2133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1635646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60A IP54/N12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059582"/>
            <a:ext cx="5332079" cy="3511153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Oil &amp; Gas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stress on generators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fuel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equipment life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 savings 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Minimized heat losses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uptime (OPEX enhanced)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Communications for monitoring, digital control, diagnostics, and set 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solution to apply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Green (ROHs compliant)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portal – with or without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(Reduced harmonics and increased power factor)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33375"/>
            <a:ext cx="2971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7308303" y="1779662"/>
            <a:ext cx="1727747" cy="72008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60A IP54/N12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 600/690 VAC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9865" y="1203598"/>
            <a:ext cx="5260071" cy="3511153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communications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 with VFD loads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all types of rectifiers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to standards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communications: </a:t>
            </a:r>
            <a:r>
              <a:rPr lang="en-US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(RTU &amp; TCP) 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floor space utilization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economics: purchase, installation, and operation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Rugged 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Green (ROHs compliant)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portal – with or without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pow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87D200"/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063" y="295275"/>
            <a:ext cx="3200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6948263" y="1347614"/>
            <a:ext cx="1690911" cy="122413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ＭＳ Ｐゴシック" charset="0"/>
                <a:cs typeface="Arial" panose="020B0604020202020204" pitchFamily="34" charset="0"/>
              </a:rPr>
              <a:t>300A IP54/N12 600/690 VAC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059582"/>
            <a:ext cx="4972039" cy="3511153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Buildings – HVAC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Consulting Engineer 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solution for all VSD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specified level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THDv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effective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 saving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supplied in MCC/Switchgear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efficiency (reduced losses)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automated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TCP/IP or RTU – full 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Green (ROHs compliant)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portal – with or without power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E78529-FEAD-4881-9122-2F73B542DD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71463"/>
            <a:ext cx="1914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84168" y="582238"/>
            <a:ext cx="173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300A  IP00/N1 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wall mount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_Presentation_Template_16x9_BETA_11_25[1]">
  <a:themeElements>
    <a:clrScheme name="Schneider Electric 1">
      <a:dk1>
        <a:sysClr val="windowText" lastClr="000000"/>
      </a:dk1>
      <a:lt1>
        <a:sysClr val="window" lastClr="FFFFFF"/>
      </a:lt1>
      <a:dk2>
        <a:srgbClr val="87D200"/>
      </a:dk2>
      <a:lt2>
        <a:srgbClr val="009530"/>
      </a:lt2>
      <a:accent1>
        <a:srgbClr val="FFD100"/>
      </a:accent1>
      <a:accent2>
        <a:srgbClr val="E489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4FA600"/>
      </a:hlink>
      <a:folHlink>
        <a:srgbClr val="7D7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chneider Electric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4FA600"/>
    </a:hlink>
    <a:folHlink>
      <a:srgbClr val="7D7F60"/>
    </a:folHlink>
  </a:clrScheme>
</a:themeOverride>
</file>

<file path=ppt/theme/themeOverride2.xml><?xml version="1.0" encoding="utf-8"?>
<a:themeOverride xmlns:a="http://schemas.openxmlformats.org/drawingml/2006/main">
  <a:clrScheme name="Schneider Electric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4FA600"/>
    </a:hlink>
    <a:folHlink>
      <a:srgbClr val="7D7F60"/>
    </a:folHlink>
  </a:clrScheme>
</a:themeOverride>
</file>

<file path=ppt/theme/themeOverride3.xml><?xml version="1.0" encoding="utf-8"?>
<a:themeOverride xmlns:a="http://schemas.openxmlformats.org/drawingml/2006/main">
  <a:clrScheme name="Schneider Electric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4FA600"/>
    </a:hlink>
    <a:folHlink>
      <a:srgbClr val="7D7F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SE_Presentation_Template_16x9_BETA_11_25[1]</Template>
  <TotalTime>19084</TotalTime>
  <Words>1749</Words>
  <Application>Microsoft Office PowerPoint</Application>
  <PresentationFormat>On-screen Show (16:9)</PresentationFormat>
  <Paragraphs>486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Alleyn Book</vt:lpstr>
      <vt:lpstr>Alleyn Regular</vt:lpstr>
      <vt:lpstr>Arial</vt:lpstr>
      <vt:lpstr>Geneva</vt:lpstr>
      <vt:lpstr>Lucida Grande</vt:lpstr>
      <vt:lpstr>SEOptimist</vt:lpstr>
      <vt:lpstr>SEOptimistBlack</vt:lpstr>
      <vt:lpstr>SEOptimistLight</vt:lpstr>
      <vt:lpstr>SE_Presentation_Template_16x9_BETA_11_25[1]</vt:lpstr>
      <vt:lpstr>PowerPoint Presentation</vt:lpstr>
      <vt:lpstr>Agenda</vt:lpstr>
      <vt:lpstr>PowerPoint Presentation</vt:lpstr>
      <vt:lpstr>Offer architecture</vt:lpstr>
      <vt:lpstr>Offer Scope -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Christiana Rush</cp:lastModifiedBy>
  <cp:revision>54</cp:revision>
  <cp:lastPrinted>2013-08-09T17:19:44Z</cp:lastPrinted>
  <dcterms:created xsi:type="dcterms:W3CDTF">2014-01-22T03:57:08Z</dcterms:created>
  <dcterms:modified xsi:type="dcterms:W3CDTF">2017-06-21T20:34:58Z</dcterms:modified>
</cp:coreProperties>
</file>